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5" r:id="rId6"/>
    <p:sldId id="258" r:id="rId7"/>
    <p:sldId id="259" r:id="rId8"/>
    <p:sldId id="268" r:id="rId9"/>
    <p:sldId id="260" r:id="rId10"/>
    <p:sldId id="262" r:id="rId11"/>
    <p:sldId id="261" r:id="rId12"/>
    <p:sldId id="264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4A4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23B74-EDC3-4281-A427-C84CBA60FAF9}" v="73" dt="2024-12-10T15:02:39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125CA-6290-447A-AB1A-ADBCE59241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FE059715-4D29-423D-B76F-79BA146DF7D1}">
      <dgm:prSet/>
      <dgm:spPr/>
      <dgm:t>
        <a:bodyPr/>
        <a:lstStyle/>
        <a:p>
          <a:r>
            <a:rPr lang="en-US" b="0" baseline="0"/>
            <a:t>Significant increase in revenue</a:t>
          </a:r>
          <a:endParaRPr lang="en-US"/>
        </a:p>
      </dgm:t>
    </dgm:pt>
    <dgm:pt modelId="{1F632920-A81C-42C1-B3F7-2BA46FECE8FE}" type="parTrans" cxnId="{132BA615-A1DF-496E-AB7B-C5ABD58AF66C}">
      <dgm:prSet/>
      <dgm:spPr/>
      <dgm:t>
        <a:bodyPr/>
        <a:lstStyle/>
        <a:p>
          <a:endParaRPr lang="en-US"/>
        </a:p>
      </dgm:t>
    </dgm:pt>
    <dgm:pt modelId="{3EE1B232-6826-4A0F-907F-8836E00B82CE}" type="sibTrans" cxnId="{132BA615-A1DF-496E-AB7B-C5ABD58AF66C}">
      <dgm:prSet/>
      <dgm:spPr/>
      <dgm:t>
        <a:bodyPr/>
        <a:lstStyle/>
        <a:p>
          <a:endParaRPr lang="en-US"/>
        </a:p>
      </dgm:t>
    </dgm:pt>
    <dgm:pt modelId="{9C036282-FDCC-442B-92E1-1C6EF535AEFD}">
      <dgm:prSet/>
      <dgm:spPr/>
      <dgm:t>
        <a:bodyPr/>
        <a:lstStyle/>
        <a:p>
          <a:r>
            <a:rPr lang="en-US" b="0" baseline="0"/>
            <a:t>Clean audit – no findings</a:t>
          </a:r>
          <a:endParaRPr lang="en-US"/>
        </a:p>
      </dgm:t>
    </dgm:pt>
    <dgm:pt modelId="{C10E50E5-4EBA-4808-9F92-01442B5C9593}" type="parTrans" cxnId="{8733F5E3-1A3C-4BC7-B1A1-7591A0DABEE6}">
      <dgm:prSet/>
      <dgm:spPr/>
      <dgm:t>
        <a:bodyPr/>
        <a:lstStyle/>
        <a:p>
          <a:endParaRPr lang="en-US"/>
        </a:p>
      </dgm:t>
    </dgm:pt>
    <dgm:pt modelId="{5F99F7E6-29A8-47BE-8A2F-733DA87A47A6}" type="sibTrans" cxnId="{8733F5E3-1A3C-4BC7-B1A1-7591A0DABEE6}">
      <dgm:prSet/>
      <dgm:spPr/>
      <dgm:t>
        <a:bodyPr/>
        <a:lstStyle/>
        <a:p>
          <a:endParaRPr lang="en-US"/>
        </a:p>
      </dgm:t>
    </dgm:pt>
    <dgm:pt modelId="{8817DA15-EC24-4C6C-8CA0-970566E98F77}">
      <dgm:prSet/>
      <dgm:spPr/>
      <dgm:t>
        <a:bodyPr/>
        <a:lstStyle/>
        <a:p>
          <a:r>
            <a:rPr lang="en-US" b="0" baseline="0"/>
            <a:t>Access audit and approved budget on our website</a:t>
          </a:r>
          <a:endParaRPr lang="en-US"/>
        </a:p>
      </dgm:t>
    </dgm:pt>
    <dgm:pt modelId="{74F8FEB7-7B94-41B9-AA43-28E0C4C7438F}" type="parTrans" cxnId="{EEDAF1C6-37DF-4CC7-A039-B3702732646E}">
      <dgm:prSet/>
      <dgm:spPr/>
      <dgm:t>
        <a:bodyPr/>
        <a:lstStyle/>
        <a:p>
          <a:endParaRPr lang="en-US"/>
        </a:p>
      </dgm:t>
    </dgm:pt>
    <dgm:pt modelId="{7280A026-5D66-427E-8626-C1C0522D332A}" type="sibTrans" cxnId="{EEDAF1C6-37DF-4CC7-A039-B3702732646E}">
      <dgm:prSet/>
      <dgm:spPr/>
      <dgm:t>
        <a:bodyPr/>
        <a:lstStyle/>
        <a:p>
          <a:endParaRPr lang="en-US"/>
        </a:p>
      </dgm:t>
    </dgm:pt>
    <dgm:pt modelId="{7AA85CF0-F572-4B36-81DF-6E45079C145B}">
      <dgm:prSet/>
      <dgm:spPr/>
      <dgm:t>
        <a:bodyPr/>
        <a:lstStyle/>
        <a:p>
          <a:r>
            <a:rPr lang="en-US" b="0" baseline="0"/>
            <a:t>Closely monitor our budget/programs; continuous solicitations; multiple awards; focus on marketing ACES; always looking for ways to grow</a:t>
          </a:r>
          <a:endParaRPr lang="en-US"/>
        </a:p>
      </dgm:t>
    </dgm:pt>
    <dgm:pt modelId="{98F15959-6CE6-4757-9446-E1C0C3E3881E}" type="parTrans" cxnId="{058F7240-460F-4520-A9DA-B987FA73E006}">
      <dgm:prSet/>
      <dgm:spPr/>
      <dgm:t>
        <a:bodyPr/>
        <a:lstStyle/>
        <a:p>
          <a:endParaRPr lang="en-US"/>
        </a:p>
      </dgm:t>
    </dgm:pt>
    <dgm:pt modelId="{D80F96F4-72EE-4BAA-A1DD-0EF543B06796}" type="sibTrans" cxnId="{058F7240-460F-4520-A9DA-B987FA73E006}">
      <dgm:prSet/>
      <dgm:spPr/>
      <dgm:t>
        <a:bodyPr/>
        <a:lstStyle/>
        <a:p>
          <a:endParaRPr lang="en-US"/>
        </a:p>
      </dgm:t>
    </dgm:pt>
    <dgm:pt modelId="{B2791813-EDB4-4E93-9A7E-42145342C6FD}" type="pres">
      <dgm:prSet presAssocID="{2DD125CA-6290-447A-AB1A-ADBCE59241FB}" presName="root" presStyleCnt="0">
        <dgm:presLayoutVars>
          <dgm:dir/>
          <dgm:resizeHandles val="exact"/>
        </dgm:presLayoutVars>
      </dgm:prSet>
      <dgm:spPr/>
    </dgm:pt>
    <dgm:pt modelId="{F4FBE783-9213-4C72-BC76-D127978A99E3}" type="pres">
      <dgm:prSet presAssocID="{FE059715-4D29-423D-B76F-79BA146DF7D1}" presName="compNode" presStyleCnt="0"/>
      <dgm:spPr/>
    </dgm:pt>
    <dgm:pt modelId="{2217FF14-D384-447A-8FE6-D84234EAF7C0}" type="pres">
      <dgm:prSet presAssocID="{FE059715-4D29-423D-B76F-79BA146DF7D1}" presName="bgRect" presStyleLbl="bgShp" presStyleIdx="0" presStyleCnt="4"/>
      <dgm:spPr/>
    </dgm:pt>
    <dgm:pt modelId="{A7018A0D-4E7D-489F-A988-E4DFDAB2512E}" type="pres">
      <dgm:prSet presAssocID="{FE059715-4D29-423D-B76F-79BA146DF7D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88583E4-6D7B-4397-A619-91E48CA87B50}" type="pres">
      <dgm:prSet presAssocID="{FE059715-4D29-423D-B76F-79BA146DF7D1}" presName="spaceRect" presStyleCnt="0"/>
      <dgm:spPr/>
    </dgm:pt>
    <dgm:pt modelId="{4D70A4EC-E054-49FE-93F5-2F5AE0769DF4}" type="pres">
      <dgm:prSet presAssocID="{FE059715-4D29-423D-B76F-79BA146DF7D1}" presName="parTx" presStyleLbl="revTx" presStyleIdx="0" presStyleCnt="4">
        <dgm:presLayoutVars>
          <dgm:chMax val="0"/>
          <dgm:chPref val="0"/>
        </dgm:presLayoutVars>
      </dgm:prSet>
      <dgm:spPr/>
    </dgm:pt>
    <dgm:pt modelId="{59B465E8-97C6-47D3-A55A-EA9C99CF84DE}" type="pres">
      <dgm:prSet presAssocID="{3EE1B232-6826-4A0F-907F-8836E00B82CE}" presName="sibTrans" presStyleCnt="0"/>
      <dgm:spPr/>
    </dgm:pt>
    <dgm:pt modelId="{BE0ABB18-BD00-4FAE-A325-C1E9809C54C6}" type="pres">
      <dgm:prSet presAssocID="{9C036282-FDCC-442B-92E1-1C6EF535AEFD}" presName="compNode" presStyleCnt="0"/>
      <dgm:spPr/>
    </dgm:pt>
    <dgm:pt modelId="{C77494E2-3EBB-4200-9723-84A6D392638D}" type="pres">
      <dgm:prSet presAssocID="{9C036282-FDCC-442B-92E1-1C6EF535AEFD}" presName="bgRect" presStyleLbl="bgShp" presStyleIdx="1" presStyleCnt="4"/>
      <dgm:spPr/>
    </dgm:pt>
    <dgm:pt modelId="{97561068-76C1-4D8D-9A02-6C6A12BB7EF0}" type="pres">
      <dgm:prSet presAssocID="{9C036282-FDCC-442B-92E1-1C6EF535AE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FB033AF-FADB-4137-8767-E2788D92AD78}" type="pres">
      <dgm:prSet presAssocID="{9C036282-FDCC-442B-92E1-1C6EF535AEFD}" presName="spaceRect" presStyleCnt="0"/>
      <dgm:spPr/>
    </dgm:pt>
    <dgm:pt modelId="{7090E116-F58A-49EE-9074-0DF212CB4142}" type="pres">
      <dgm:prSet presAssocID="{9C036282-FDCC-442B-92E1-1C6EF535AEFD}" presName="parTx" presStyleLbl="revTx" presStyleIdx="1" presStyleCnt="4">
        <dgm:presLayoutVars>
          <dgm:chMax val="0"/>
          <dgm:chPref val="0"/>
        </dgm:presLayoutVars>
      </dgm:prSet>
      <dgm:spPr/>
    </dgm:pt>
    <dgm:pt modelId="{98560C92-E8D8-44AF-A651-5D20445BAFEC}" type="pres">
      <dgm:prSet presAssocID="{5F99F7E6-29A8-47BE-8A2F-733DA87A47A6}" presName="sibTrans" presStyleCnt="0"/>
      <dgm:spPr/>
    </dgm:pt>
    <dgm:pt modelId="{7312660E-BFBF-4B07-AEFA-5169C8428A57}" type="pres">
      <dgm:prSet presAssocID="{8817DA15-EC24-4C6C-8CA0-970566E98F77}" presName="compNode" presStyleCnt="0"/>
      <dgm:spPr/>
    </dgm:pt>
    <dgm:pt modelId="{799DBC86-700E-45E1-9E2C-F17D2F076139}" type="pres">
      <dgm:prSet presAssocID="{8817DA15-EC24-4C6C-8CA0-970566E98F77}" presName="bgRect" presStyleLbl="bgShp" presStyleIdx="2" presStyleCnt="4"/>
      <dgm:spPr/>
    </dgm:pt>
    <dgm:pt modelId="{3DDE7EFF-033D-4B96-B36C-A87C3A5B3CEC}" type="pres">
      <dgm:prSet presAssocID="{8817DA15-EC24-4C6C-8CA0-970566E98F7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50898C4-9F96-4BDB-B61B-81C37A0B0C79}" type="pres">
      <dgm:prSet presAssocID="{8817DA15-EC24-4C6C-8CA0-970566E98F77}" presName="spaceRect" presStyleCnt="0"/>
      <dgm:spPr/>
    </dgm:pt>
    <dgm:pt modelId="{EF0E2566-F4D0-48A1-96D8-5626421ED242}" type="pres">
      <dgm:prSet presAssocID="{8817DA15-EC24-4C6C-8CA0-970566E98F77}" presName="parTx" presStyleLbl="revTx" presStyleIdx="2" presStyleCnt="4">
        <dgm:presLayoutVars>
          <dgm:chMax val="0"/>
          <dgm:chPref val="0"/>
        </dgm:presLayoutVars>
      </dgm:prSet>
      <dgm:spPr/>
    </dgm:pt>
    <dgm:pt modelId="{6741F706-7959-4B36-85C1-94E31E1663C5}" type="pres">
      <dgm:prSet presAssocID="{7280A026-5D66-427E-8626-C1C0522D332A}" presName="sibTrans" presStyleCnt="0"/>
      <dgm:spPr/>
    </dgm:pt>
    <dgm:pt modelId="{4A7DA75D-5836-4710-BCC0-F5ED91EDA1AC}" type="pres">
      <dgm:prSet presAssocID="{7AA85CF0-F572-4B36-81DF-6E45079C145B}" presName="compNode" presStyleCnt="0"/>
      <dgm:spPr/>
    </dgm:pt>
    <dgm:pt modelId="{6A31D345-0274-4DF2-9E4B-852D22B7DD8D}" type="pres">
      <dgm:prSet presAssocID="{7AA85CF0-F572-4B36-81DF-6E45079C145B}" presName="bgRect" presStyleLbl="bgShp" presStyleIdx="3" presStyleCnt="4"/>
      <dgm:spPr/>
    </dgm:pt>
    <dgm:pt modelId="{CDFA1219-FC33-4A32-9748-E4D15E0B377B}" type="pres">
      <dgm:prSet presAssocID="{7AA85CF0-F572-4B36-81DF-6E45079C14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599482B-FB40-4313-9A8A-C994468C726A}" type="pres">
      <dgm:prSet presAssocID="{7AA85CF0-F572-4B36-81DF-6E45079C145B}" presName="spaceRect" presStyleCnt="0"/>
      <dgm:spPr/>
    </dgm:pt>
    <dgm:pt modelId="{C38FE65D-B707-4609-A369-CFAA009F763C}" type="pres">
      <dgm:prSet presAssocID="{7AA85CF0-F572-4B36-81DF-6E45079C145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2BA615-A1DF-496E-AB7B-C5ABD58AF66C}" srcId="{2DD125CA-6290-447A-AB1A-ADBCE59241FB}" destId="{FE059715-4D29-423D-B76F-79BA146DF7D1}" srcOrd="0" destOrd="0" parTransId="{1F632920-A81C-42C1-B3F7-2BA46FECE8FE}" sibTransId="{3EE1B232-6826-4A0F-907F-8836E00B82CE}"/>
    <dgm:cxn modelId="{058F7240-460F-4520-A9DA-B987FA73E006}" srcId="{2DD125CA-6290-447A-AB1A-ADBCE59241FB}" destId="{7AA85CF0-F572-4B36-81DF-6E45079C145B}" srcOrd="3" destOrd="0" parTransId="{98F15959-6CE6-4757-9446-E1C0C3E3881E}" sibTransId="{D80F96F4-72EE-4BAA-A1DD-0EF543B06796}"/>
    <dgm:cxn modelId="{71A3C947-762F-4669-80D0-70CD53D2C2BC}" type="presOf" srcId="{7AA85CF0-F572-4B36-81DF-6E45079C145B}" destId="{C38FE65D-B707-4609-A369-CFAA009F763C}" srcOrd="0" destOrd="0" presId="urn:microsoft.com/office/officeart/2018/2/layout/IconVerticalSolidList"/>
    <dgm:cxn modelId="{90008D78-CB84-4207-B902-24574C048931}" type="presOf" srcId="{FE059715-4D29-423D-B76F-79BA146DF7D1}" destId="{4D70A4EC-E054-49FE-93F5-2F5AE0769DF4}" srcOrd="0" destOrd="0" presId="urn:microsoft.com/office/officeart/2018/2/layout/IconVerticalSolidList"/>
    <dgm:cxn modelId="{2857FE81-936C-4AC2-96B9-2C411821D708}" type="presOf" srcId="{9C036282-FDCC-442B-92E1-1C6EF535AEFD}" destId="{7090E116-F58A-49EE-9074-0DF212CB4142}" srcOrd="0" destOrd="0" presId="urn:microsoft.com/office/officeart/2018/2/layout/IconVerticalSolidList"/>
    <dgm:cxn modelId="{E53BA7A1-662F-4395-B839-0FB80DFC51BD}" type="presOf" srcId="{2DD125CA-6290-447A-AB1A-ADBCE59241FB}" destId="{B2791813-EDB4-4E93-9A7E-42145342C6FD}" srcOrd="0" destOrd="0" presId="urn:microsoft.com/office/officeart/2018/2/layout/IconVerticalSolidList"/>
    <dgm:cxn modelId="{3C94BDB6-3265-4E72-8784-31456AFBCEBC}" type="presOf" srcId="{8817DA15-EC24-4C6C-8CA0-970566E98F77}" destId="{EF0E2566-F4D0-48A1-96D8-5626421ED242}" srcOrd="0" destOrd="0" presId="urn:microsoft.com/office/officeart/2018/2/layout/IconVerticalSolidList"/>
    <dgm:cxn modelId="{EEDAF1C6-37DF-4CC7-A039-B3702732646E}" srcId="{2DD125CA-6290-447A-AB1A-ADBCE59241FB}" destId="{8817DA15-EC24-4C6C-8CA0-970566E98F77}" srcOrd="2" destOrd="0" parTransId="{74F8FEB7-7B94-41B9-AA43-28E0C4C7438F}" sibTransId="{7280A026-5D66-427E-8626-C1C0522D332A}"/>
    <dgm:cxn modelId="{8733F5E3-1A3C-4BC7-B1A1-7591A0DABEE6}" srcId="{2DD125CA-6290-447A-AB1A-ADBCE59241FB}" destId="{9C036282-FDCC-442B-92E1-1C6EF535AEFD}" srcOrd="1" destOrd="0" parTransId="{C10E50E5-4EBA-4808-9F92-01442B5C9593}" sibTransId="{5F99F7E6-29A8-47BE-8A2F-733DA87A47A6}"/>
    <dgm:cxn modelId="{612BA191-1962-430F-BFA2-A03F8C7FCAC1}" type="presParOf" srcId="{B2791813-EDB4-4E93-9A7E-42145342C6FD}" destId="{F4FBE783-9213-4C72-BC76-D127978A99E3}" srcOrd="0" destOrd="0" presId="urn:microsoft.com/office/officeart/2018/2/layout/IconVerticalSolidList"/>
    <dgm:cxn modelId="{B907B8C5-D5D0-4AE6-B177-4D74E8A998E1}" type="presParOf" srcId="{F4FBE783-9213-4C72-BC76-D127978A99E3}" destId="{2217FF14-D384-447A-8FE6-D84234EAF7C0}" srcOrd="0" destOrd="0" presId="urn:microsoft.com/office/officeart/2018/2/layout/IconVerticalSolidList"/>
    <dgm:cxn modelId="{93168036-3CD4-4A6F-91D3-BBA36DA2BFDB}" type="presParOf" srcId="{F4FBE783-9213-4C72-BC76-D127978A99E3}" destId="{A7018A0D-4E7D-489F-A988-E4DFDAB2512E}" srcOrd="1" destOrd="0" presId="urn:microsoft.com/office/officeart/2018/2/layout/IconVerticalSolidList"/>
    <dgm:cxn modelId="{5FAE73AF-456C-4304-93CF-7AAA1C0FC7E5}" type="presParOf" srcId="{F4FBE783-9213-4C72-BC76-D127978A99E3}" destId="{588583E4-6D7B-4397-A619-91E48CA87B50}" srcOrd="2" destOrd="0" presId="urn:microsoft.com/office/officeart/2018/2/layout/IconVerticalSolidList"/>
    <dgm:cxn modelId="{C39BAC35-1F60-47D0-B9C3-123BE2E94896}" type="presParOf" srcId="{F4FBE783-9213-4C72-BC76-D127978A99E3}" destId="{4D70A4EC-E054-49FE-93F5-2F5AE0769DF4}" srcOrd="3" destOrd="0" presId="urn:microsoft.com/office/officeart/2018/2/layout/IconVerticalSolidList"/>
    <dgm:cxn modelId="{07031C92-FB13-4A20-AA7A-06031043C5BB}" type="presParOf" srcId="{B2791813-EDB4-4E93-9A7E-42145342C6FD}" destId="{59B465E8-97C6-47D3-A55A-EA9C99CF84DE}" srcOrd="1" destOrd="0" presId="urn:microsoft.com/office/officeart/2018/2/layout/IconVerticalSolidList"/>
    <dgm:cxn modelId="{73FFD289-FEB6-4154-9BF6-04162FC6C041}" type="presParOf" srcId="{B2791813-EDB4-4E93-9A7E-42145342C6FD}" destId="{BE0ABB18-BD00-4FAE-A325-C1E9809C54C6}" srcOrd="2" destOrd="0" presId="urn:microsoft.com/office/officeart/2018/2/layout/IconVerticalSolidList"/>
    <dgm:cxn modelId="{ACDD40C5-9ADB-40C3-9E59-EE18B7F669E1}" type="presParOf" srcId="{BE0ABB18-BD00-4FAE-A325-C1E9809C54C6}" destId="{C77494E2-3EBB-4200-9723-84A6D392638D}" srcOrd="0" destOrd="0" presId="urn:microsoft.com/office/officeart/2018/2/layout/IconVerticalSolidList"/>
    <dgm:cxn modelId="{6F3E1381-B7E7-4392-AD3E-2C9ED0E4DB16}" type="presParOf" srcId="{BE0ABB18-BD00-4FAE-A325-C1E9809C54C6}" destId="{97561068-76C1-4D8D-9A02-6C6A12BB7EF0}" srcOrd="1" destOrd="0" presId="urn:microsoft.com/office/officeart/2018/2/layout/IconVerticalSolidList"/>
    <dgm:cxn modelId="{201C606D-7EAF-4D11-94A6-D700919C3A11}" type="presParOf" srcId="{BE0ABB18-BD00-4FAE-A325-C1E9809C54C6}" destId="{5FB033AF-FADB-4137-8767-E2788D92AD78}" srcOrd="2" destOrd="0" presId="urn:microsoft.com/office/officeart/2018/2/layout/IconVerticalSolidList"/>
    <dgm:cxn modelId="{6F0EF089-0135-424C-A9C0-06200CB03D81}" type="presParOf" srcId="{BE0ABB18-BD00-4FAE-A325-C1E9809C54C6}" destId="{7090E116-F58A-49EE-9074-0DF212CB4142}" srcOrd="3" destOrd="0" presId="urn:microsoft.com/office/officeart/2018/2/layout/IconVerticalSolidList"/>
    <dgm:cxn modelId="{A28C1A1C-4DC3-4B36-95FC-2FB06345EBA4}" type="presParOf" srcId="{B2791813-EDB4-4E93-9A7E-42145342C6FD}" destId="{98560C92-E8D8-44AF-A651-5D20445BAFEC}" srcOrd="3" destOrd="0" presId="urn:microsoft.com/office/officeart/2018/2/layout/IconVerticalSolidList"/>
    <dgm:cxn modelId="{B5560850-7C4B-4D2C-9455-73EB99FF42D3}" type="presParOf" srcId="{B2791813-EDB4-4E93-9A7E-42145342C6FD}" destId="{7312660E-BFBF-4B07-AEFA-5169C8428A57}" srcOrd="4" destOrd="0" presId="urn:microsoft.com/office/officeart/2018/2/layout/IconVerticalSolidList"/>
    <dgm:cxn modelId="{47824756-D2E9-40F8-822A-AA881A30AD44}" type="presParOf" srcId="{7312660E-BFBF-4B07-AEFA-5169C8428A57}" destId="{799DBC86-700E-45E1-9E2C-F17D2F076139}" srcOrd="0" destOrd="0" presId="urn:microsoft.com/office/officeart/2018/2/layout/IconVerticalSolidList"/>
    <dgm:cxn modelId="{F2D95394-D22A-400E-BB2B-AE906E72060C}" type="presParOf" srcId="{7312660E-BFBF-4B07-AEFA-5169C8428A57}" destId="{3DDE7EFF-033D-4B96-B36C-A87C3A5B3CEC}" srcOrd="1" destOrd="0" presId="urn:microsoft.com/office/officeart/2018/2/layout/IconVerticalSolidList"/>
    <dgm:cxn modelId="{4C828FBD-C84E-4D1D-9032-8F179DB6A40D}" type="presParOf" srcId="{7312660E-BFBF-4B07-AEFA-5169C8428A57}" destId="{850898C4-9F96-4BDB-B61B-81C37A0B0C79}" srcOrd="2" destOrd="0" presId="urn:microsoft.com/office/officeart/2018/2/layout/IconVerticalSolidList"/>
    <dgm:cxn modelId="{36C59E77-5328-4A53-A295-41BCB20F570E}" type="presParOf" srcId="{7312660E-BFBF-4B07-AEFA-5169C8428A57}" destId="{EF0E2566-F4D0-48A1-96D8-5626421ED242}" srcOrd="3" destOrd="0" presId="urn:microsoft.com/office/officeart/2018/2/layout/IconVerticalSolidList"/>
    <dgm:cxn modelId="{C6B13E99-1480-4CA7-8725-FC6E5F75ACB2}" type="presParOf" srcId="{B2791813-EDB4-4E93-9A7E-42145342C6FD}" destId="{6741F706-7959-4B36-85C1-94E31E1663C5}" srcOrd="5" destOrd="0" presId="urn:microsoft.com/office/officeart/2018/2/layout/IconVerticalSolidList"/>
    <dgm:cxn modelId="{162D745B-916A-4EF8-B6D8-687846600AE9}" type="presParOf" srcId="{B2791813-EDB4-4E93-9A7E-42145342C6FD}" destId="{4A7DA75D-5836-4710-BCC0-F5ED91EDA1AC}" srcOrd="6" destOrd="0" presId="urn:microsoft.com/office/officeart/2018/2/layout/IconVerticalSolidList"/>
    <dgm:cxn modelId="{649218F1-C964-433F-8781-374873BEDCCD}" type="presParOf" srcId="{4A7DA75D-5836-4710-BCC0-F5ED91EDA1AC}" destId="{6A31D345-0274-4DF2-9E4B-852D22B7DD8D}" srcOrd="0" destOrd="0" presId="urn:microsoft.com/office/officeart/2018/2/layout/IconVerticalSolidList"/>
    <dgm:cxn modelId="{5D143915-A482-4A7E-882F-CAD858596F4D}" type="presParOf" srcId="{4A7DA75D-5836-4710-BCC0-F5ED91EDA1AC}" destId="{CDFA1219-FC33-4A32-9748-E4D15E0B377B}" srcOrd="1" destOrd="0" presId="urn:microsoft.com/office/officeart/2018/2/layout/IconVerticalSolidList"/>
    <dgm:cxn modelId="{2FAEED4F-658B-46A3-896A-1CD80B124984}" type="presParOf" srcId="{4A7DA75D-5836-4710-BCC0-F5ED91EDA1AC}" destId="{F599482B-FB40-4313-9A8A-C994468C726A}" srcOrd="2" destOrd="0" presId="urn:microsoft.com/office/officeart/2018/2/layout/IconVerticalSolidList"/>
    <dgm:cxn modelId="{48189275-2CFE-4875-8D8E-4199109B46B3}" type="presParOf" srcId="{4A7DA75D-5836-4710-BCC0-F5ED91EDA1AC}" destId="{C38FE65D-B707-4609-A369-CFAA009F76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7FF14-D384-447A-8FE6-D84234EAF7C0}">
      <dsp:nvSpPr>
        <dsp:cNvPr id="0" name=""/>
        <dsp:cNvSpPr/>
      </dsp:nvSpPr>
      <dsp:spPr>
        <a:xfrm>
          <a:off x="0" y="4105"/>
          <a:ext cx="3676678" cy="6042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18A0D-4E7D-489F-A988-E4DFDAB2512E}">
      <dsp:nvSpPr>
        <dsp:cNvPr id="0" name=""/>
        <dsp:cNvSpPr/>
      </dsp:nvSpPr>
      <dsp:spPr>
        <a:xfrm>
          <a:off x="182789" y="140064"/>
          <a:ext cx="332668" cy="332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0A4EC-E054-49FE-93F5-2F5AE0769DF4}">
      <dsp:nvSpPr>
        <dsp:cNvPr id="0" name=""/>
        <dsp:cNvSpPr/>
      </dsp:nvSpPr>
      <dsp:spPr>
        <a:xfrm>
          <a:off x="698247" y="4105"/>
          <a:ext cx="2486582" cy="90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27" tIns="95927" rIns="95927" bIns="9592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/>
            <a:t>Significant increase in revenue</a:t>
          </a:r>
          <a:endParaRPr lang="en-US" sz="1400" kern="1200"/>
        </a:p>
      </dsp:txBody>
      <dsp:txXfrm>
        <a:off x="698247" y="4105"/>
        <a:ext cx="2486582" cy="906392"/>
      </dsp:txXfrm>
    </dsp:sp>
    <dsp:sp modelId="{C77494E2-3EBB-4200-9723-84A6D392638D}">
      <dsp:nvSpPr>
        <dsp:cNvPr id="0" name=""/>
        <dsp:cNvSpPr/>
      </dsp:nvSpPr>
      <dsp:spPr>
        <a:xfrm>
          <a:off x="0" y="1101317"/>
          <a:ext cx="3676678" cy="6042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61068-76C1-4D8D-9A02-6C6A12BB7EF0}">
      <dsp:nvSpPr>
        <dsp:cNvPr id="0" name=""/>
        <dsp:cNvSpPr/>
      </dsp:nvSpPr>
      <dsp:spPr>
        <a:xfrm>
          <a:off x="182789" y="1237276"/>
          <a:ext cx="332668" cy="332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0E116-F58A-49EE-9074-0DF212CB4142}">
      <dsp:nvSpPr>
        <dsp:cNvPr id="0" name=""/>
        <dsp:cNvSpPr/>
      </dsp:nvSpPr>
      <dsp:spPr>
        <a:xfrm>
          <a:off x="698247" y="1101317"/>
          <a:ext cx="2486582" cy="90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27" tIns="95927" rIns="95927" bIns="9592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/>
            <a:t>Clean audit – no findings</a:t>
          </a:r>
          <a:endParaRPr lang="en-US" sz="1400" kern="1200"/>
        </a:p>
      </dsp:txBody>
      <dsp:txXfrm>
        <a:off x="698247" y="1101317"/>
        <a:ext cx="2486582" cy="906392"/>
      </dsp:txXfrm>
    </dsp:sp>
    <dsp:sp modelId="{799DBC86-700E-45E1-9E2C-F17D2F076139}">
      <dsp:nvSpPr>
        <dsp:cNvPr id="0" name=""/>
        <dsp:cNvSpPr/>
      </dsp:nvSpPr>
      <dsp:spPr>
        <a:xfrm>
          <a:off x="0" y="2198529"/>
          <a:ext cx="3676678" cy="6042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7EFF-033D-4B96-B36C-A87C3A5B3CEC}">
      <dsp:nvSpPr>
        <dsp:cNvPr id="0" name=""/>
        <dsp:cNvSpPr/>
      </dsp:nvSpPr>
      <dsp:spPr>
        <a:xfrm>
          <a:off x="182789" y="2334488"/>
          <a:ext cx="332668" cy="332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E2566-F4D0-48A1-96D8-5626421ED242}">
      <dsp:nvSpPr>
        <dsp:cNvPr id="0" name=""/>
        <dsp:cNvSpPr/>
      </dsp:nvSpPr>
      <dsp:spPr>
        <a:xfrm>
          <a:off x="698247" y="2198529"/>
          <a:ext cx="2486582" cy="90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27" tIns="95927" rIns="95927" bIns="9592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/>
            <a:t>Access audit and approved budget on our website</a:t>
          </a:r>
          <a:endParaRPr lang="en-US" sz="1400" kern="1200"/>
        </a:p>
      </dsp:txBody>
      <dsp:txXfrm>
        <a:off x="698247" y="2198529"/>
        <a:ext cx="2486582" cy="906392"/>
      </dsp:txXfrm>
    </dsp:sp>
    <dsp:sp modelId="{6A31D345-0274-4DF2-9E4B-852D22B7DD8D}">
      <dsp:nvSpPr>
        <dsp:cNvPr id="0" name=""/>
        <dsp:cNvSpPr/>
      </dsp:nvSpPr>
      <dsp:spPr>
        <a:xfrm>
          <a:off x="0" y="3295741"/>
          <a:ext cx="3676678" cy="6042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A1219-FC33-4A32-9748-E4D15E0B377B}">
      <dsp:nvSpPr>
        <dsp:cNvPr id="0" name=""/>
        <dsp:cNvSpPr/>
      </dsp:nvSpPr>
      <dsp:spPr>
        <a:xfrm>
          <a:off x="182967" y="3431700"/>
          <a:ext cx="332668" cy="3323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FE65D-B707-4609-A369-CFAA009F763C}">
      <dsp:nvSpPr>
        <dsp:cNvPr id="0" name=""/>
        <dsp:cNvSpPr/>
      </dsp:nvSpPr>
      <dsp:spPr>
        <a:xfrm>
          <a:off x="698604" y="3295741"/>
          <a:ext cx="2486582" cy="90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27" tIns="95927" rIns="95927" bIns="9592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/>
            <a:t>Closely monitor our budget/programs; continuous solicitations; multiple awards; focus on marketing ACES; always looking for ways to grow</a:t>
          </a:r>
          <a:endParaRPr lang="en-US" sz="1400" kern="1200"/>
        </a:p>
      </dsp:txBody>
      <dsp:txXfrm>
        <a:off x="698604" y="3295741"/>
        <a:ext cx="2486582" cy="906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12/17/2024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*Change this verbiage to the language your school uses.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55722-F3C3-9D7A-66D7-DD8DD6EE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17D7B-2BB3-9486-C6BC-E6B85AA58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AFA13-72BC-D955-E336-4962D6E4F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1CED9-77E0-8142-D04E-35E9B345A3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3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1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8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4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808E7F-6862-4377-A59B-F2A5DB7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60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8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0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93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26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7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0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13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5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86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maces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4FF91AE-2461-414D-B6AC-6D31640BB063}"/>
              </a:ext>
            </a:extLst>
          </p:cNvPr>
          <p:cNvSpPr txBox="1">
            <a:spLocks/>
          </p:cNvSpPr>
          <p:nvPr/>
        </p:nvSpPr>
        <p:spPr>
          <a:xfrm>
            <a:off x="1759286" y="1209299"/>
            <a:ext cx="8673427" cy="132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Year in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A2D7DD-5041-4C4D-A523-F870B27AD1D4}"/>
              </a:ext>
            </a:extLst>
          </p:cNvPr>
          <p:cNvSpPr/>
          <p:nvPr/>
        </p:nvSpPr>
        <p:spPr>
          <a:xfrm>
            <a:off x="0" y="265955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0070C0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Association of Charter School Education Services</a:t>
            </a:r>
          </a:p>
        </p:txBody>
      </p:sp>
      <p:pic>
        <p:nvPicPr>
          <p:cNvPr id="3" name="Picture 2" descr="A blue background with white text and yellow sun&#10;&#10;Description automatically generated">
            <a:extLst>
              <a:ext uri="{FF2B5EF4-FFF2-40B4-BE49-F238E27FC236}">
                <a16:creationId xmlns:a16="http://schemas.microsoft.com/office/drawing/2014/main" id="{DBAFE12D-3552-9620-F9B8-54B4A21D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92" y="4049936"/>
            <a:ext cx="4388015" cy="26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AC0B0-E098-59FD-6A08-2BE4BB08A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899192DC-012A-FF6E-0232-40ACE00D6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B9BDE-3722-D63A-EEF0-70CC5ADAD72C}"/>
              </a:ext>
            </a:extLst>
          </p:cNvPr>
          <p:cNvSpPr/>
          <p:nvPr/>
        </p:nvSpPr>
        <p:spPr>
          <a:xfrm>
            <a:off x="0" y="265955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0070C0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THANK YOU FOR YOUR SUPPORT</a:t>
            </a:r>
          </a:p>
        </p:txBody>
      </p:sp>
      <p:pic>
        <p:nvPicPr>
          <p:cNvPr id="3" name="Picture 2" descr="A blue background with white text and yellow sun&#10;&#10;Description automatically generated">
            <a:extLst>
              <a:ext uri="{FF2B5EF4-FFF2-40B4-BE49-F238E27FC236}">
                <a16:creationId xmlns:a16="http://schemas.microsoft.com/office/drawing/2014/main" id="{16455EAA-1044-47A0-BDDF-6EA12ACED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92" y="4049936"/>
            <a:ext cx="4388015" cy="26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3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9BA149-CDC8-DA95-4C12-F1CB8BE12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E0D876-CE39-8F91-3472-EB234D8A2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4EF04-978A-7DB9-F8C5-854899ED5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17600-ECE0-3BFF-924A-E651EB75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DA001-EB4C-B4A4-48C9-A89EBEE3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871440-7676-B74B-CDA1-5D7D0BF03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D6BB8-A820-4B8E-8571-360B3CB14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685127"/>
            <a:ext cx="6266001" cy="344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DDBA05-C899-F0EE-4ACB-205FC5DF6E15}"/>
              </a:ext>
            </a:extLst>
          </p:cNvPr>
          <p:cNvSpPr txBox="1"/>
          <p:nvPr/>
        </p:nvSpPr>
        <p:spPr>
          <a:xfrm>
            <a:off x="634274" y="580954"/>
            <a:ext cx="626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Annual JPA Membership Board Meeting</a:t>
            </a:r>
          </a:p>
        </p:txBody>
      </p:sp>
    </p:spTree>
    <p:extLst>
      <p:ext uri="{BB962C8B-B14F-4D97-AF65-F5344CB8AC3E}">
        <p14:creationId xmlns:p14="http://schemas.microsoft.com/office/powerpoint/2010/main" val="179770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E9F8E-AE3E-AE14-CA23-409FB3EF0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87858-547D-1A42-7521-40F1C8AF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E1B200-2ED7-DC6B-1491-C99BF13B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685127"/>
            <a:ext cx="6266001" cy="344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FF8B0D-21F1-75CC-794A-A5D4F12DE1BF}"/>
              </a:ext>
            </a:extLst>
          </p:cNvPr>
          <p:cNvSpPr txBox="1"/>
          <p:nvPr/>
        </p:nvSpPr>
        <p:spPr>
          <a:xfrm>
            <a:off x="634274" y="580954"/>
            <a:ext cx="626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Annual JPA Membership Board Meeting</a:t>
            </a:r>
          </a:p>
        </p:txBody>
      </p:sp>
    </p:spTree>
    <p:extLst>
      <p:ext uri="{BB962C8B-B14F-4D97-AF65-F5344CB8AC3E}">
        <p14:creationId xmlns:p14="http://schemas.microsoft.com/office/powerpoint/2010/main" val="821415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FAC9F-7FB8-4F61-A789-4491865A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48173-AD7B-FB01-EAD8-A112244D1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99" y="400162"/>
            <a:ext cx="10852401" cy="60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981E862-C9BB-461B-A316-55B47F70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CC2AC-A106-5623-03B6-C75BBD31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431968"/>
            <a:ext cx="10702999" cy="59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5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A7747-B461-21A2-BF18-B378DF91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DCD53E-534A-EB2E-A9C9-0491D917B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DA31FD-6463-D284-A928-08C6D1592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DCDEDA-825A-4E86-B78E-4FF909D6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F4FC3-897D-F0CB-B968-FBB28803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3E7B33-A75E-A2FE-A64D-B794CAF53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40405F-2E68-0C1B-61A0-7303AD60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685127"/>
            <a:ext cx="6266001" cy="3446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0761F-8329-E998-2489-9FF2271C1A6D}"/>
              </a:ext>
            </a:extLst>
          </p:cNvPr>
          <p:cNvSpPr txBox="1"/>
          <p:nvPr/>
        </p:nvSpPr>
        <p:spPr>
          <a:xfrm>
            <a:off x="634274" y="580954"/>
            <a:ext cx="626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Annual JPA Membership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88721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F0B9-4A10-40C0-8F66-0E58A3970A68}"/>
              </a:ext>
            </a:extLst>
          </p:cNvPr>
          <p:cNvSpPr txBox="1">
            <a:spLocks/>
          </p:cNvSpPr>
          <p:nvPr/>
        </p:nvSpPr>
        <p:spPr>
          <a:xfrm>
            <a:off x="3158330" y="396650"/>
            <a:ext cx="5875340" cy="99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A409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ACES MEMBERSHIP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B8B18-D453-437F-B56E-13FCFB766C70}"/>
              </a:ext>
            </a:extLst>
          </p:cNvPr>
          <p:cNvSpPr/>
          <p:nvPr/>
        </p:nvSpPr>
        <p:spPr>
          <a:xfrm>
            <a:off x="1146175" y="1465727"/>
            <a:ext cx="989965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100 Charter School Members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New America Albuquerque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Sun Mountain Community School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Sacramento School of Engineering and Science</a:t>
            </a:r>
          </a:p>
          <a:p>
            <a:pPr lvl="1"/>
            <a:endParaRPr lang="en-US" sz="2000" dirty="0">
              <a:ln w="0"/>
              <a:solidFill>
                <a:srgbClr val="4A409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0" cap="none" spc="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21 School Districts or other Government Agencies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Bernalillo Public Schools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Laguna Department of Education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Chama Valley Independent Schools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Espanola Public Schools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Mesa Vista Consolidated Schools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solidFill>
                  <a:srgbClr val="4A409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Socorro Consolidated Schools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9F88BA3-6D77-4C74-B056-69F7908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pic>
        <p:nvPicPr>
          <p:cNvPr id="6" name="Picture 5" descr="A blue background with white text and yellow sun">
            <a:extLst>
              <a:ext uri="{FF2B5EF4-FFF2-40B4-BE49-F238E27FC236}">
                <a16:creationId xmlns:a16="http://schemas.microsoft.com/office/drawing/2014/main" id="{F33A969C-41C8-516E-439A-7D2BF57FB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949" y="3853804"/>
            <a:ext cx="4317611" cy="26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A6E2-F8C1-4DDA-BF01-E3C1FC2785EB}"/>
              </a:ext>
            </a:extLst>
          </p:cNvPr>
          <p:cNvSpPr txBox="1">
            <a:spLocks/>
          </p:cNvSpPr>
          <p:nvPr/>
        </p:nvSpPr>
        <p:spPr>
          <a:xfrm>
            <a:off x="424671" y="1281305"/>
            <a:ext cx="4614689" cy="4445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0" u="none" strike="noStrike" dirty="0">
                <a:effectLst/>
                <a:latin typeface="Quattrocento Sans" panose="020B0502050000020003" pitchFamily="34" charset="0"/>
              </a:rPr>
              <a:t>2024 Contract Awards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63500" y="358996"/>
            <a:ext cx="121285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2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YEAR IN REVIEW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487E8867-E04F-45A1-BA34-0BE70ECA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424F5-7766-F823-7740-9122737B4AF6}"/>
              </a:ext>
            </a:extLst>
          </p:cNvPr>
          <p:cNvSpPr txBox="1"/>
          <p:nvPr/>
        </p:nvSpPr>
        <p:spPr>
          <a:xfrm>
            <a:off x="256904" y="1866502"/>
            <a:ext cx="58390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Quattrocento Sans" panose="020B0502050000020003" pitchFamily="34" charset="0"/>
              </a:rPr>
              <a:t>Fencing Materials and Related Services – 2 awards</a:t>
            </a: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Quattrocento Sans" panose="020B0502050000020003" pitchFamily="34" charset="0"/>
              </a:rPr>
              <a:t>Educational Technology – 4 awards</a:t>
            </a:r>
            <a:endParaRPr lang="en-US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Quattrocento Sans" panose="020B0502050000020003" pitchFamily="34" charset="0"/>
              </a:rPr>
              <a:t>Handyman Services – 2 awards</a:t>
            </a:r>
            <a:endParaRPr lang="en-US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Quattrocento Sans" panose="020B0502050000020003" pitchFamily="34" charset="0"/>
              </a:rPr>
              <a:t>Unarmed Security Personnel – 1 award</a:t>
            </a:r>
            <a:endParaRPr lang="en-US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Quattrocento Sans" panose="020B0502050000020003" pitchFamily="34" charset="0"/>
              </a:rPr>
              <a:t>Temporary Staffing – 1 award</a:t>
            </a:r>
            <a:endParaRPr lang="en-US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1CEAE-2ACD-0500-B952-616603EF654F}"/>
              </a:ext>
            </a:extLst>
          </p:cNvPr>
          <p:cNvSpPr txBox="1"/>
          <p:nvPr/>
        </p:nvSpPr>
        <p:spPr>
          <a:xfrm>
            <a:off x="5958965" y="1278325"/>
            <a:ext cx="5972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b="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2024 Changes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2E8A8-AA1C-56E0-B8B2-727B76379686}"/>
              </a:ext>
            </a:extLst>
          </p:cNvPr>
          <p:cNvSpPr txBox="1"/>
          <p:nvPr/>
        </p:nvSpPr>
        <p:spPr>
          <a:xfrm>
            <a:off x="6260966" y="1866502"/>
            <a:ext cx="536830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Quattrocento Sans" panose="020B0502050000020003" pitchFamily="34" charset="0"/>
              </a:rPr>
              <a:t>Elimination of 3 Party Agreement – Streamline the process by issuing a PO</a:t>
            </a:r>
          </a:p>
          <a:p>
            <a:pPr rtl="0" fontAlgn="base"/>
            <a:endParaRPr lang="en-US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Quattrocento Sans" panose="020B0502050000020003" pitchFamily="34" charset="0"/>
              </a:rPr>
              <a:t>Updated logo and website to include access to vendor contracts</a:t>
            </a:r>
            <a:endParaRPr lang="en-US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A19E76-7241-FB13-0679-A0574C4BE693}"/>
              </a:ext>
            </a:extLst>
          </p:cNvPr>
          <p:cNvSpPr txBox="1"/>
          <p:nvPr/>
        </p:nvSpPr>
        <p:spPr>
          <a:xfrm>
            <a:off x="1770698" y="4670670"/>
            <a:ext cx="8980533" cy="184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Quattrocento Sans" panose="020B0502050000020003" pitchFamily="34" charset="0"/>
              </a:rPr>
              <a:t>Add procurement personnel </a:t>
            </a: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Quattrocento Sans" panose="020B0502050000020003" pitchFamily="34" charset="0"/>
              </a:rPr>
              <a:t>Continue to grow membership by adding districts and governmental agencies</a:t>
            </a: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Quattrocento Sans" panose="020B0502050000020003" pitchFamily="34" charset="0"/>
              </a:rPr>
              <a:t>Continuous solicitation schedule based on school needs</a:t>
            </a:r>
            <a:endParaRPr lang="en-US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0980CC-A031-0C79-7300-EB4B54487170}"/>
              </a:ext>
            </a:extLst>
          </p:cNvPr>
          <p:cNvSpPr txBox="1"/>
          <p:nvPr/>
        </p:nvSpPr>
        <p:spPr>
          <a:xfrm>
            <a:off x="3274813" y="4163055"/>
            <a:ext cx="5972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</a:rPr>
              <a:t>Looking Forward</a:t>
            </a:r>
            <a:endParaRPr lang="en-US" sz="2400" b="0" i="0" u="none" strike="noStrike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2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415320-365E-43B1-BC03-390FC5A8D917}"/>
              </a:ext>
            </a:extLst>
          </p:cNvPr>
          <p:cNvSpPr/>
          <p:nvPr/>
        </p:nvSpPr>
        <p:spPr>
          <a:xfrm>
            <a:off x="634277" y="284176"/>
            <a:ext cx="3670874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>
                <a:ln w="0"/>
                <a:solidFill>
                  <a:schemeClr val="bg2"/>
                </a:solidFill>
                <a:latin typeface="+mj-lt"/>
                <a:ea typeface="+mj-ea"/>
                <a:cs typeface="+mj-cs"/>
              </a:rPr>
              <a:t>AUDIT HIGHLIGHTS</a:t>
            </a:r>
            <a:endParaRPr lang="en-US" sz="4000" b="0" cap="all" spc="0">
              <a:ln w="0"/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DBFBD2-23B9-4007-B82F-D0C39440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graphicFrame>
        <p:nvGraphicFramePr>
          <p:cNvPr id="16" name="Title 1">
            <a:extLst>
              <a:ext uri="{FF2B5EF4-FFF2-40B4-BE49-F238E27FC236}">
                <a16:creationId xmlns:a16="http://schemas.microsoft.com/office/drawing/2014/main" id="{03ED9B16-74F3-5AD7-5EC6-1A6C1A6E3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905359"/>
              </p:ext>
            </p:extLst>
          </p:nvPr>
        </p:nvGraphicFramePr>
        <p:xfrm>
          <a:off x="634277" y="2011680"/>
          <a:ext cx="3676678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9D50B2A-D7F3-5B0D-3E5B-FDF0F0431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144" y="284176"/>
            <a:ext cx="6951254" cy="59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C2FA-CDC6-9CB6-E9FD-57A450D6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79476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 dirty="0">
                <a:solidFill>
                  <a:srgbClr val="0070C0"/>
                </a:solidFill>
              </a:rPr>
              <a:t>Check out our new website</a:t>
            </a:r>
          </a:p>
        </p:txBody>
      </p:sp>
      <p:pic>
        <p:nvPicPr>
          <p:cNvPr id="9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C029A5F0-BC24-A785-2FEF-EFE43F324B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" r="1248" b="-1"/>
          <a:stretch/>
        </p:blipFill>
        <p:spPr>
          <a:xfrm>
            <a:off x="1600148" y="640080"/>
            <a:ext cx="8991704" cy="26974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23E24-BA6C-6926-AF92-09D658391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5566518"/>
            <a:ext cx="9144000" cy="83843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rgbClr val="0070C0"/>
                </a:solidFill>
                <a:hlinkClick r:id="rId3"/>
              </a:rPr>
              <a:t>https://nmaces.org/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95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9B77A0-8658-45E5-8D19-24559500539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8AC8BD7-946A-4C17-A395-21CB0265D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4118</TotalTime>
  <Words>265</Words>
  <Application>Microsoft Office PowerPoint</Application>
  <PresentationFormat>Widescreen</PresentationFormat>
  <Paragraphs>57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Franklin Gothic Medium</vt:lpstr>
      <vt:lpstr>Quattrocento Sans</vt:lpstr>
      <vt:lpstr>Segoe UI</vt:lpstr>
      <vt:lpstr>Wingdings</vt:lpstr>
      <vt:lpstr>Banded</vt:lpstr>
      <vt:lpstr>Slide 1</vt:lpstr>
      <vt:lpstr>agenda</vt:lpstr>
      <vt:lpstr>Slide 3</vt:lpstr>
      <vt:lpstr>Slide 4</vt:lpstr>
      <vt:lpstr>agenda</vt:lpstr>
      <vt:lpstr>Slide 5</vt:lpstr>
      <vt:lpstr>Slide 6</vt:lpstr>
      <vt:lpstr>Slide 7</vt:lpstr>
      <vt:lpstr>Check out our new website</vt:lpstr>
      <vt:lpstr>Slide 1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Christy Takacs</dc:creator>
  <cp:lastModifiedBy>Christy Takacs</cp:lastModifiedBy>
  <cp:revision>2</cp:revision>
  <dcterms:created xsi:type="dcterms:W3CDTF">2024-11-19T17:12:59Z</dcterms:created>
  <dcterms:modified xsi:type="dcterms:W3CDTF">2024-12-17T16:32:03Z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